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Score (out of 15)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Pre-test</c:v>
                </c:pt>
                <c:pt idx="1">
                  <c:v>Post- test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4.2</c:v>
                </c:pt>
                <c:pt idx="1">
                  <c:v>14.6</c:v>
                </c:pt>
              </c:numCache>
            </c:numRef>
          </c:val>
        </c:ser>
        <c:dLbls/>
        <c:axId val="64769024"/>
        <c:axId val="125336576"/>
      </c:barChart>
      <c:catAx>
        <c:axId val="64769024"/>
        <c:scaling>
          <c:orientation val="minMax"/>
        </c:scaling>
        <c:axPos val="b"/>
        <c:tickLblPos val="nextTo"/>
        <c:crossAx val="125336576"/>
        <c:crosses val="autoZero"/>
        <c:auto val="1"/>
        <c:lblAlgn val="ctr"/>
        <c:lblOffset val="100"/>
      </c:catAx>
      <c:valAx>
        <c:axId val="125336576"/>
        <c:scaling>
          <c:orientation val="minMax"/>
        </c:scaling>
        <c:axPos val="l"/>
        <c:majorGridlines/>
        <c:numFmt formatCode="General" sourceLinked="1"/>
        <c:tickLblPos val="nextTo"/>
        <c:crossAx val="647690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EA2-F8E1-4D15-B395-FB3BF8B0FC34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5BBFAC-814F-497D-BFA0-BF37C249F4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EA2-F8E1-4D15-B395-FB3BF8B0FC34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BFAC-814F-497D-BFA0-BF37C249F4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EA2-F8E1-4D15-B395-FB3BF8B0FC34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BFAC-814F-497D-BFA0-BF37C249F4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EA2-F8E1-4D15-B395-FB3BF8B0FC34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BFAC-814F-497D-BFA0-BF37C249F4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EA2-F8E1-4D15-B395-FB3BF8B0FC34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5BBFAC-814F-497D-BFA0-BF37C249F4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EA2-F8E1-4D15-B395-FB3BF8B0FC34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BFAC-814F-497D-BFA0-BF37C249F4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EA2-F8E1-4D15-B395-FB3BF8B0FC34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BFAC-814F-497D-BFA0-BF37C249F4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EA2-F8E1-4D15-B395-FB3BF8B0FC34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BFAC-814F-497D-BFA0-BF37C249F4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EA2-F8E1-4D15-B395-FB3BF8B0FC34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BFAC-814F-497D-BFA0-BF37C249F4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EA2-F8E1-4D15-B395-FB3BF8B0FC34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BFAC-814F-497D-BFA0-BF37C249F4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EA2-F8E1-4D15-B395-FB3BF8B0FC34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5BBFAC-814F-497D-BFA0-BF37C249F4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AB8EA2-F8E1-4D15-B395-FB3BF8B0FC34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A5BBFAC-814F-497D-BFA0-BF37C249F4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COFSP Recipient</a:t>
            </a:r>
            <a:endParaRPr lang="en-US" dirty="0"/>
          </a:p>
          <a:p>
            <a:r>
              <a:rPr lang="en-US" dirty="0" smtClean="0"/>
              <a:t>Senior, Biomedical Engineering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Biology, Loveland HS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Ken Okoye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204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unit covers Medical Technology</a:t>
            </a:r>
          </a:p>
          <a:p>
            <a:r>
              <a:rPr lang="en-US" dirty="0" smtClean="0"/>
              <a:t>NGSS</a:t>
            </a:r>
          </a:p>
          <a:p>
            <a:pPr lvl="1"/>
            <a:r>
              <a:rPr lang="en-US" dirty="0" smtClean="0"/>
              <a:t>Asking questions and defining problems</a:t>
            </a:r>
          </a:p>
          <a:p>
            <a:pPr lvl="1"/>
            <a:r>
              <a:rPr lang="en-US" dirty="0" smtClean="0"/>
              <a:t>Engaging Argument from evidence</a:t>
            </a:r>
          </a:p>
          <a:p>
            <a:pPr lvl="1"/>
            <a:r>
              <a:rPr lang="en-US" dirty="0" smtClean="0"/>
              <a:t>Cause and Effect</a:t>
            </a:r>
          </a:p>
          <a:p>
            <a:pPr lvl="1"/>
            <a:r>
              <a:rPr lang="en-US" dirty="0" smtClean="0"/>
              <a:t>Obtaining, evaluating and communicating information</a:t>
            </a:r>
          </a:p>
          <a:p>
            <a:r>
              <a:rPr lang="en-US" dirty="0" smtClean="0"/>
              <a:t>ONLS</a:t>
            </a:r>
          </a:p>
          <a:p>
            <a:pPr lvl="1"/>
            <a:r>
              <a:rPr lang="en-US" dirty="0" smtClean="0"/>
              <a:t>Designing Technology/Solutions Using Science concepts</a:t>
            </a:r>
          </a:p>
          <a:p>
            <a:pPr lvl="1"/>
            <a:r>
              <a:rPr lang="en-US" dirty="0" smtClean="0"/>
              <a:t>Interpreting and Communicating Science Concepts</a:t>
            </a:r>
          </a:p>
          <a:p>
            <a:r>
              <a:rPr lang="en-US" dirty="0" smtClean="0"/>
              <a:t>CCSS</a:t>
            </a:r>
          </a:p>
          <a:p>
            <a:pPr lvl="1"/>
            <a:r>
              <a:rPr lang="en-US" dirty="0" smtClean="0"/>
              <a:t>Reasoning abstractly and quantitatively</a:t>
            </a:r>
          </a:p>
          <a:p>
            <a:pPr lvl="1"/>
            <a:r>
              <a:rPr lang="en-US" dirty="0" smtClean="0"/>
              <a:t>Construct viable argument and critique the reasoning of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095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Materials Selection of a Medical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Lucida Bright" pitchFamily="18" charset="0"/>
              </a:rPr>
              <a:t>Objectives: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Identify Material Properties and how they meet device needs. 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Lucida Bright" pitchFamily="18" charset="0"/>
              </a:rPr>
              <a:t>Guiding Questions: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Lucida Bright" pitchFamily="18" charset="0"/>
              </a:rPr>
              <a:t> How do you select the type of material to go into a medical device?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434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lang="en-US" b="1" dirty="0" smtClean="0">
                <a:latin typeface="Lucida Bright" panose="02040602050505020304" pitchFamily="18" charset="0"/>
              </a:rPr>
              <a:t>Application: </a:t>
            </a:r>
            <a:r>
              <a:rPr lang="en-US" dirty="0" smtClean="0">
                <a:latin typeface="Lucida Bright" panose="02040602050505020304" pitchFamily="18" charset="0"/>
              </a:rPr>
              <a:t>The type of thought process directly affects the outcome of patients that use/require these devices</a:t>
            </a:r>
            <a:endParaRPr lang="en-US" b="1" dirty="0" smtClean="0">
              <a:latin typeface="Lucida Bright" panose="02040602050505020304" pitchFamily="18" charset="0"/>
            </a:endParaRPr>
          </a:p>
          <a:p>
            <a:pPr marL="571500" indent="-571500"/>
            <a:r>
              <a:rPr lang="en-US" b="1" dirty="0" smtClean="0">
                <a:latin typeface="Lucida Bright" panose="02040602050505020304" pitchFamily="18" charset="0"/>
              </a:rPr>
              <a:t>Career Awareness:  </a:t>
            </a:r>
            <a:r>
              <a:rPr lang="en-US" dirty="0" smtClean="0">
                <a:latin typeface="Lucida Bright" panose="02040602050505020304" pitchFamily="18" charset="0"/>
              </a:rPr>
              <a:t>This activity explores the tasks of a biomedical engineer. The lecture makes students aware of the consequences for engineering</a:t>
            </a:r>
            <a:endParaRPr lang="en-US" b="1" dirty="0" smtClean="0">
              <a:latin typeface="Lucida Bright" panose="02040602050505020304" pitchFamily="18" charset="0"/>
            </a:endParaRPr>
          </a:p>
          <a:p>
            <a:pPr marL="571500" indent="-571500"/>
            <a:r>
              <a:rPr lang="en-US" b="1" dirty="0" smtClean="0">
                <a:latin typeface="Lucida Bright" panose="02040602050505020304" pitchFamily="18" charset="0"/>
              </a:rPr>
              <a:t>Societal Impact:  </a:t>
            </a:r>
            <a:r>
              <a:rPr lang="en-US" dirty="0" smtClean="0">
                <a:latin typeface="Lucida Bright" panose="02040602050505020304" pitchFamily="18" charset="0"/>
              </a:rPr>
              <a:t>Overall materials selection of medical devices improves healthcare and improves quality of life </a:t>
            </a:r>
            <a:endParaRPr lang="en-US" b="1" dirty="0" smtClean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60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Learning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841165919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0579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Implementation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21336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1600200"/>
            <a:ext cx="4038600" cy="4525963"/>
          </a:xfrm>
        </p:spPr>
        <p:txBody>
          <a:bodyPr>
            <a:normAutofit fontScale="25000" lnSpcReduction="20000"/>
          </a:bodyPr>
          <a:lstStyle/>
          <a:p>
            <a:pPr marL="571500" indent="-571500"/>
            <a:r>
              <a:rPr lang="en-US" sz="7200" i="1" dirty="0" smtClean="0">
                <a:latin typeface="Lucida Bright" panose="02040602050505020304" pitchFamily="18" charset="0"/>
              </a:rPr>
              <a:t>Day One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7200" i="1" dirty="0" smtClean="0">
                <a:latin typeface="Lucida Bright" panose="02040602050505020304" pitchFamily="18" charset="0"/>
              </a:rPr>
              <a:t>Administer Pre-test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7200" i="1" dirty="0" smtClean="0">
                <a:latin typeface="Lucida Bright" panose="02040602050505020304" pitchFamily="18" charset="0"/>
              </a:rPr>
              <a:t>Present Hook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7200" i="1" dirty="0" smtClean="0">
                <a:latin typeface="Lucida Bright" panose="02040602050505020304" pitchFamily="18" charset="0"/>
              </a:rPr>
              <a:t>Deliver lecture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7200" i="1" dirty="0" smtClean="0">
                <a:latin typeface="Lucida Bright" panose="02040602050505020304" pitchFamily="18" charset="0"/>
              </a:rPr>
              <a:t>Present challenge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7200" i="1" dirty="0" smtClean="0">
                <a:latin typeface="Lucida Bright" panose="02040602050505020304" pitchFamily="18" charset="0"/>
              </a:rPr>
              <a:t>Assign groups / devices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7200" i="1" dirty="0" smtClean="0">
                <a:latin typeface="Lucida Bright" panose="02040602050505020304" pitchFamily="18" charset="0"/>
              </a:rPr>
              <a:t>Students work on Challenge</a:t>
            </a:r>
          </a:p>
          <a:p>
            <a:pPr marL="571500" indent="-571500"/>
            <a:r>
              <a:rPr lang="en-US" sz="7200" i="1" dirty="0" smtClean="0">
                <a:latin typeface="Lucida Bright" panose="02040602050505020304" pitchFamily="18" charset="0"/>
              </a:rPr>
              <a:t>Day Two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7200" i="1" dirty="0" smtClean="0">
                <a:latin typeface="Lucida Bright" panose="02040602050505020304" pitchFamily="18" charset="0"/>
              </a:rPr>
              <a:t>Continue Working on Challenge/ presentations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7200" i="1" dirty="0" smtClean="0">
                <a:latin typeface="Lucida Bright" panose="02040602050505020304" pitchFamily="18" charset="0"/>
              </a:rPr>
              <a:t>Groups present findings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7200" i="1" dirty="0" smtClean="0">
                <a:latin typeface="Lucida Bright" panose="02040602050505020304" pitchFamily="18" charset="0"/>
              </a:rPr>
              <a:t>Administer Post-test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035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Having done the activity, I would have broken up the activity worksheets into more steps to guide their thought processes. I maybe would have found additional resources to which to direct them.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7025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</TotalTime>
  <Words>236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Equity</vt:lpstr>
      <vt:lpstr>Ken Okoye</vt:lpstr>
      <vt:lpstr>Learning Standards</vt:lpstr>
      <vt:lpstr>Materials Selection of a Medical Device</vt:lpstr>
      <vt:lpstr>ACS</vt:lpstr>
      <vt:lpstr>Student Learning</vt:lpstr>
      <vt:lpstr>Activity Implementation </vt:lpstr>
      <vt:lpstr>Reflections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 Okoye</dc:title>
  <dc:creator>HP</dc:creator>
  <cp:lastModifiedBy>Windows User</cp:lastModifiedBy>
  <cp:revision>3</cp:revision>
  <dcterms:created xsi:type="dcterms:W3CDTF">2014-04-10T19:38:23Z</dcterms:created>
  <dcterms:modified xsi:type="dcterms:W3CDTF">2018-04-11T19:49:11Z</dcterms:modified>
</cp:coreProperties>
</file>